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61"/>
  </p:notesMasterIdLst>
  <p:handoutMasterIdLst>
    <p:handoutMasterId r:id="rId62"/>
  </p:handoutMasterIdLst>
  <p:sldIdLst>
    <p:sldId id="746" r:id="rId2"/>
    <p:sldId id="738" r:id="rId3"/>
    <p:sldId id="747" r:id="rId4"/>
    <p:sldId id="749" r:id="rId5"/>
    <p:sldId id="750" r:id="rId6"/>
    <p:sldId id="751" r:id="rId7"/>
    <p:sldId id="752" r:id="rId8"/>
    <p:sldId id="753" r:id="rId9"/>
    <p:sldId id="756" r:id="rId10"/>
    <p:sldId id="755" r:id="rId11"/>
    <p:sldId id="809" r:id="rId12"/>
    <p:sldId id="757" r:id="rId13"/>
    <p:sldId id="807" r:id="rId14"/>
    <p:sldId id="759" r:id="rId15"/>
    <p:sldId id="760" r:id="rId16"/>
    <p:sldId id="761" r:id="rId17"/>
    <p:sldId id="762" r:id="rId18"/>
    <p:sldId id="763" r:id="rId19"/>
    <p:sldId id="764" r:id="rId20"/>
    <p:sldId id="808" r:id="rId21"/>
    <p:sldId id="765" r:id="rId22"/>
    <p:sldId id="766" r:id="rId23"/>
    <p:sldId id="768" r:id="rId24"/>
    <p:sldId id="767" r:id="rId25"/>
    <p:sldId id="769" r:id="rId26"/>
    <p:sldId id="771" r:id="rId27"/>
    <p:sldId id="772" r:id="rId28"/>
    <p:sldId id="773" r:id="rId29"/>
    <p:sldId id="774" r:id="rId30"/>
    <p:sldId id="775" r:id="rId31"/>
    <p:sldId id="776" r:id="rId32"/>
    <p:sldId id="797" r:id="rId33"/>
    <p:sldId id="798" r:id="rId34"/>
    <p:sldId id="799" r:id="rId35"/>
    <p:sldId id="801" r:id="rId36"/>
    <p:sldId id="800" r:id="rId37"/>
    <p:sldId id="802" r:id="rId38"/>
    <p:sldId id="803" r:id="rId39"/>
    <p:sldId id="804" r:id="rId40"/>
    <p:sldId id="805" r:id="rId41"/>
    <p:sldId id="777" r:id="rId42"/>
    <p:sldId id="778" r:id="rId43"/>
    <p:sldId id="779" r:id="rId44"/>
    <p:sldId id="787" r:id="rId45"/>
    <p:sldId id="788" r:id="rId46"/>
    <p:sldId id="810" r:id="rId47"/>
    <p:sldId id="811" r:id="rId48"/>
    <p:sldId id="795" r:id="rId49"/>
    <p:sldId id="806" r:id="rId50"/>
    <p:sldId id="789" r:id="rId51"/>
    <p:sldId id="812" r:id="rId52"/>
    <p:sldId id="814" r:id="rId53"/>
    <p:sldId id="815" r:id="rId54"/>
    <p:sldId id="816" r:id="rId55"/>
    <p:sldId id="817" r:id="rId56"/>
    <p:sldId id="796" r:id="rId57"/>
    <p:sldId id="792" r:id="rId58"/>
    <p:sldId id="783" r:id="rId59"/>
    <p:sldId id="785" r:id="rId60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809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8"/>
            <p14:sldId id="765"/>
            <p14:sldId id="766"/>
            <p14:sldId id="768"/>
            <p14:sldId id="767"/>
            <p14:sldId id="769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810"/>
            <p14:sldId id="811"/>
            <p14:sldId id="795"/>
            <p14:sldId id="806"/>
            <p14:sldId id="789"/>
            <p14:sldId id="812"/>
            <p14:sldId id="814"/>
            <p14:sldId id="815"/>
            <p14:sldId id="816"/>
            <p14:sldId id="817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>
      <p:cViewPr varScale="1">
        <p:scale>
          <a:sx n="41" d="100"/>
          <a:sy n="41" d="100"/>
        </p:scale>
        <p:origin x="132" y="9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Kate Gregory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24842"/>
          <a:stretch/>
        </p:blipFill>
        <p:spPr>
          <a:xfrm>
            <a:off x="1125538" y="772549"/>
            <a:ext cx="22129751" cy="9616965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Слайд из доклада </a:t>
            </a:r>
            <a:r>
              <a:rPr lang="en-US" dirty="0" smtClean="0"/>
              <a:t>Kate Gregory «Stop Teaching C»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48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555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b="1" dirty="0" smtClean="0">
                <a:solidFill>
                  <a:schemeClr val="bg1"/>
                </a:solidFill>
              </a:rPr>
              <a:t>map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b="1" dirty="0" err="1">
                <a:solidFill>
                  <a:schemeClr val="bg1"/>
                </a:solidFill>
              </a:rPr>
              <a:t>питонист</a:t>
            </a:r>
            <a:r>
              <a:rPr lang="ru-RU" b="1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b="1" dirty="0" smtClean="0">
                <a:solidFill>
                  <a:schemeClr val="bg1"/>
                </a:solidFill>
              </a:rPr>
              <a:t>auto</a:t>
            </a:r>
            <a:endParaRPr lang="ru-RU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8678524" y="10629900"/>
            <a:ext cx="4595814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163551" y="11818938"/>
            <a:ext cx="5514974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756651" y="11818938"/>
            <a:ext cx="4406900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32125" y="10629900"/>
            <a:ext cx="5724525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525852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54353" y="4599676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764590" y="4599676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131801" y="4599676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3" grpId="0" animBg="1"/>
      <p:bldP spid="9" grpId="0" animBg="1"/>
      <p:bldP spid="9" grpId="1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Bjarne </a:t>
            </a:r>
            <a:r>
              <a:rPr lang="en-US" dirty="0" err="1" smtClean="0"/>
              <a:t>Strousturp</a:t>
            </a:r>
            <a:r>
              <a:rPr lang="ru-RU" dirty="0" smtClean="0"/>
              <a:t> с </a:t>
            </a:r>
            <a:r>
              <a:rPr lang="en-US" dirty="0" err="1" smtClean="0"/>
              <a:t>CppCon</a:t>
            </a:r>
            <a:r>
              <a:rPr lang="en-US" dirty="0" smtClean="0"/>
              <a:t> 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042000"/>
            <a:ext cx="22088888" cy="6581586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  <p:pic>
        <p:nvPicPr>
          <p:cNvPr id="9" name="Объект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t="52263" r="31027" b="12895"/>
          <a:stretch/>
        </p:blipFill>
        <p:spPr>
          <a:xfrm>
            <a:off x="3032806" y="7621201"/>
            <a:ext cx="13356000" cy="30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45000" y="1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усвоить</a:t>
            </a:r>
            <a:r>
              <a:rPr lang="ru-RU" smtClean="0"/>
              <a:t>, связав </a:t>
            </a:r>
            <a:r>
              <a:rPr lang="ru-RU" dirty="0" smtClean="0"/>
              <a:t>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Ненаглядное видео</a:t>
            </a:r>
            <a:endParaRPr lang="ru-RU" dirty="0"/>
          </a:p>
        </p:txBody>
      </p:sp>
      <p:pic>
        <p:nvPicPr>
          <p:cNvPr id="6" name="hello_world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64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Наглядное видео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pic>
        <p:nvPicPr>
          <p:cNvPr id="7" name="hello_world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285502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06" y="1897063"/>
            <a:ext cx="21031200" cy="118300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6" y="1897662"/>
            <a:ext cx="21029580" cy="1182913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Ненаглядный </a:t>
            </a:r>
            <a:r>
              <a:rPr lang="en-US" dirty="0" smtClean="0"/>
              <a:t>bug report</a:t>
            </a:r>
            <a:endParaRPr lang="ru-RU" dirty="0" smtClean="0"/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1758634" y="3047400"/>
            <a:ext cx="11498650" cy="1138838"/>
          </a:xfrm>
        </p:spPr>
        <p:txBody>
          <a:bodyPr anchor="t" anchorCtr="0"/>
          <a:lstStyle/>
          <a:p>
            <a:pPr algn="ctr"/>
            <a:r>
              <a:rPr lang="ru-RU" dirty="0" smtClean="0"/>
              <a:t>Наглядный </a:t>
            </a:r>
            <a:r>
              <a:rPr lang="en-US" dirty="0"/>
              <a:t>bug report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Качество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11" y="3549748"/>
            <a:ext cx="7888190" cy="7888190"/>
          </a:xfrm>
          <a:prstGeom prst="rect">
            <a:avLst/>
          </a:prstGeom>
        </p:spPr>
      </p:pic>
      <p:sp>
        <p:nvSpPr>
          <p:cNvPr id="7" name="Знак запрета 6"/>
          <p:cNvSpPr/>
          <p:nvPr/>
        </p:nvSpPr>
        <p:spPr>
          <a:xfrm>
            <a:off x="7611840" y="3042000"/>
            <a:ext cx="9158732" cy="9157938"/>
          </a:xfrm>
          <a:prstGeom prst="noSmoking">
            <a:avLst>
              <a:gd name="adj" fmla="val 1125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sp>
        <p:nvSpPr>
          <p:cNvPr id="10" name="Текст 1"/>
          <p:cNvSpPr txBox="1">
            <a:spLocks/>
          </p:cNvSpPr>
          <p:nvPr/>
        </p:nvSpPr>
        <p:spPr>
          <a:xfrm>
            <a:off x="4178301" y="10674350"/>
            <a:ext cx="17148970" cy="1144588"/>
          </a:xfrm>
          <a:prstGeom prst="rect">
            <a:avLst/>
          </a:prstGeom>
        </p:spPr>
        <p:txBody>
          <a:bodyPr vert="horz" lIns="0" tIns="165592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bg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308" indent="0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None/>
              <a:defRPr sz="4000" kern="1200" baseline="0">
                <a:solidFill>
                  <a:schemeClr val="tx1">
                    <a:tint val="75000"/>
                  </a:schemeClr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828619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2742927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3657235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571543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5485852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6400160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7314468" indent="0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Bjarne Stroustrup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048001" y="3048001"/>
            <a:ext cx="18263741" cy="7250114"/>
          </a:xfrm>
          <a:prstGeom prst="rect">
            <a:avLst/>
          </a:prstGeom>
        </p:spPr>
        <p:txBody>
          <a:bodyPr vert="horz" wrap="square" lIns="0" tIns="107995" rIns="467977" bIns="45718" rtlCol="0" anchor="ctr">
            <a:noAutofit/>
          </a:bodyPr>
          <a:lstStyle>
            <a:lvl1pPr marL="791960" indent="-1115944" algn="l" defTabSz="1828619" rtl="0" eaLnBrk="1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kern="1200" baseline="0">
                <a:solidFill>
                  <a:schemeClr val="bg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431978" indent="-431978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007950" indent="-539973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007950" indent="-539973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1960" marR="0" lvl="0" indent="-1115944" algn="l" defTabSz="1828619" rtl="0" eaLnBrk="1" fontAlgn="auto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4000"/>
              <a:buFont typeface="Arial" panose="020B0604020202020204" pitchFamily="34" charset="0"/>
              <a:buChar char="│"/>
              <a:tabLst/>
              <a:defRPr/>
            </a:pP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Teaching is relatively</a:t>
            </a:r>
            <a:endParaRPr kumimoji="0" lang="ru-RU" sz="1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791960" marR="0" lvl="0" indent="-1115944" algn="l" defTabSz="1828619" rtl="0" eaLnBrk="1" fontAlgn="auto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4000"/>
              <a:buFont typeface="Arial" panose="020B0604020202020204" pitchFamily="34" charset="0"/>
              <a:buChar char="│"/>
              <a:tabLst/>
              <a:defRPr/>
            </a:pP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easy. Getting people</a:t>
            </a:r>
            <a:endParaRPr kumimoji="0" lang="ru-RU" sz="12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791960" marR="0" lvl="0" indent="-1115944" algn="l" defTabSz="1828619" rtl="0" eaLnBrk="1" fontAlgn="auto" latinLnBrk="0" hangingPunct="1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4000"/>
              <a:buFont typeface="Arial" panose="020B0604020202020204" pitchFamily="34" charset="0"/>
              <a:buChar char="│"/>
              <a:tabLst/>
              <a:defRPr/>
            </a:pP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to</a:t>
            </a:r>
            <a:r>
              <a:rPr kumimoji="0" lang="ru-RU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 </a:t>
            </a:r>
            <a:r>
              <a:rPr kumimoji="0" lang="en-US" sz="1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learn is hard</a:t>
            </a:r>
            <a:endParaRPr kumimoji="0" lang="ru-RU" sz="1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1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grpSp>
        <p:nvGrpSpPr>
          <p:cNvPr id="8" name="Группа 7"/>
          <p:cNvGrpSpPr/>
          <p:nvPr/>
        </p:nvGrpSpPr>
        <p:grpSpPr>
          <a:xfrm>
            <a:off x="7700926" y="3041650"/>
            <a:ext cx="8980560" cy="9158288"/>
            <a:chOff x="8553379" y="4860156"/>
            <a:chExt cx="6754660" cy="7050038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3379" y="4860156"/>
              <a:ext cx="3140970" cy="3785624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3469" y="4860156"/>
              <a:ext cx="6734570" cy="7050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73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1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8412582" y="3041650"/>
            <a:ext cx="7557248" cy="9257502"/>
          </a:xfrm>
        </p:spPr>
      </p:pic>
    </p:spTree>
    <p:extLst>
      <p:ext uri="{BB962C8B-B14F-4D97-AF65-F5344CB8AC3E}">
        <p14:creationId xmlns:p14="http://schemas.microsoft.com/office/powerpoint/2010/main" val="3819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58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59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959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60744</TotalTime>
  <Words>1678</Words>
  <Application>Microsoft Office PowerPoint</Application>
  <PresentationFormat>Произвольный</PresentationFormat>
  <Paragraphs>523</Paragraphs>
  <Slides>59</Slides>
  <Notes>2</Notes>
  <HiddenSlides>3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9" baseType="lpstr">
      <vt:lpstr>Arial</vt:lpstr>
      <vt:lpstr>Calibri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Презентация PowerPoint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Ненаглядное видео</vt:lpstr>
      <vt:lpstr>Наглядное видео</vt:lpstr>
      <vt:lpstr>Отладчик</vt:lpstr>
      <vt:lpstr>Настройка компилятора</vt:lpstr>
      <vt:lpstr>Применение на практике — bug report’ы</vt:lpstr>
      <vt:lpstr>Качество</vt:lpstr>
      <vt:lpstr>Понятность</vt:lpstr>
      <vt:lpstr>Демонстрация</vt:lpstr>
      <vt:lpstr>Практичность</vt:lpstr>
      <vt:lpstr>Наглядность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1482</cp:revision>
  <dcterms:created xsi:type="dcterms:W3CDTF">2014-09-09T08:22:07Z</dcterms:created>
  <dcterms:modified xsi:type="dcterms:W3CDTF">2018-04-18T14:04:45Z</dcterms:modified>
  <cp:category>presentation technology</cp:category>
</cp:coreProperties>
</file>